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Caveat"/>
      <p:regular r:id="rId55"/>
      <p:bold r:id="rId56"/>
    </p:embeddedFont>
    <p:embeddedFont>
      <p:font typeface="Lobster"/>
      <p:regular r:id="rId57"/>
    </p:embeddedFont>
    <p:embeddedFont>
      <p:font typeface="Lora"/>
      <p:regular r:id="rId58"/>
      <p:bold r:id="rId59"/>
      <p:italic r:id="rId60"/>
      <p:boldItalic r:id="rId61"/>
    </p:embeddedFont>
    <p:embeddedFont>
      <p:font typeface="Oswald"/>
      <p:regular r:id="rId62"/>
      <p:bold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swald-regular.fntdata"/><Relationship Id="rId61" Type="http://schemas.openxmlformats.org/officeDocument/2006/relationships/font" Target="fonts/Lora-boldItalic.fntdata"/><Relationship Id="rId20" Type="http://schemas.openxmlformats.org/officeDocument/2006/relationships/slide" Target="slides/slide14.xml"/><Relationship Id="rId63" Type="http://schemas.openxmlformats.org/officeDocument/2006/relationships/font" Target="fonts/Oswald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ora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Caveat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Lobster-regular.fntdata"/><Relationship Id="rId12" Type="http://schemas.openxmlformats.org/officeDocument/2006/relationships/slide" Target="slides/slide6.xml"/><Relationship Id="rId56" Type="http://schemas.openxmlformats.org/officeDocument/2006/relationships/font" Target="fonts/Caveat-bold.fntdata"/><Relationship Id="rId15" Type="http://schemas.openxmlformats.org/officeDocument/2006/relationships/slide" Target="slides/slide9.xml"/><Relationship Id="rId59" Type="http://schemas.openxmlformats.org/officeDocument/2006/relationships/font" Target="fonts/Lora-bold.fntdata"/><Relationship Id="rId14" Type="http://schemas.openxmlformats.org/officeDocument/2006/relationships/slide" Target="slides/slide8.xml"/><Relationship Id="rId58" Type="http://schemas.openxmlformats.org/officeDocument/2006/relationships/font" Target="fonts/Lor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089d638c9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5089d638c9_0_7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089d638c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5089d638c9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089d638c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5089d638c9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89d638c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5089d638c9_0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089d638c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5089d638c9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089d638c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5089d638c9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089d638c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5089d638c9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089d638c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5089d638c9_0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089d638c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5089d638c9_0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089d638c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5089d638c9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089d638c9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5089d638c9_0_4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089d638c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5089d638c9_0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089d638c9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5089d638c9_0_4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089d638c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5089d638c9_0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089d638c9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5089d638c9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089d638c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5089d638c9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089d638c9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5089d638c9_0_4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089d638c9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5089d638c9_0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089d638c9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5089d638c9_0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089d638c9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5089d638c9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089d638c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g5089d638c9_0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089d638c9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5089d638c9_0_4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89d638c9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5089d638c9_0_4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089d638c9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5089d638c9_0_4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089d638c9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5089d638c9_0_5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089d638c9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5089d638c9_0_5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089d638c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089d638c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089d638c9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089d638c9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" name="Google Shape;14;p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quora.com/profile/Juan-Felipe-Carrasquilla" TargetMode="External"/><Relationship Id="rId4" Type="http://schemas.openxmlformats.org/officeDocument/2006/relationships/hyperlink" Target="https://pdfs.semanticscholar.org/c2b3/951c35159a08d48c3624921927e98fd32302.pdf" TargetMode="External"/><Relationship Id="rId5" Type="http://schemas.openxmlformats.org/officeDocument/2006/relationships/hyperlink" Target="https://arxiv.org/pdf/1402.4735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11.5039.pdf" TargetMode="External"/><Relationship Id="rId4" Type="http://schemas.openxmlformats.org/officeDocument/2006/relationships/hyperlink" Target="http://physics.bu.edu/~pankajm/PY895-ML.html" TargetMode="External"/><Relationship Id="rId5" Type="http://schemas.openxmlformats.org/officeDocument/2006/relationships/hyperlink" Target="https://arxiv.org/pdf/1803.08823.pdf" TargetMode="External"/><Relationship Id="rId6" Type="http://schemas.openxmlformats.org/officeDocument/2006/relationships/hyperlink" Target="https://www.quora.com/What-are-the-connections-between-machine-learning-and-physic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abs/1802.04364" TargetMode="External"/><Relationship Id="rId4" Type="http://schemas.openxmlformats.org/officeDocument/2006/relationships/hyperlink" Target="http://chem.csail.mit.edu/deep-reinforcement-learning.pdf" TargetMode="External"/><Relationship Id="rId5" Type="http://schemas.openxmlformats.org/officeDocument/2006/relationships/hyperlink" Target="http://chem.csail.mit.edu/deep-reinforcement-learning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eople.csail.mit.edu/wengong/papers/nips17reaction.pdf" TargetMode="External"/><Relationship Id="rId4" Type="http://schemas.openxmlformats.org/officeDocument/2006/relationships/hyperlink" Target="http://pubs.acs.org/doi/abs/10.1021/acscentsci.7b00064" TargetMode="External"/><Relationship Id="rId5" Type="http://schemas.openxmlformats.org/officeDocument/2006/relationships/hyperlink" Target="https://www.ncbi.nlm.nih.gov/pubmed/28696688" TargetMode="External"/><Relationship Id="rId6" Type="http://schemas.openxmlformats.org/officeDocument/2006/relationships/hyperlink" Target="https://www.nature.com/articles/nrd.2017.232" TargetMode="External"/><Relationship Id="rId7" Type="http://schemas.openxmlformats.org/officeDocument/2006/relationships/hyperlink" Target="http://chem.csail.mit.edu/papers" TargetMode="External"/><Relationship Id="rId8" Type="http://schemas.openxmlformats.org/officeDocument/2006/relationships/hyperlink" Target="https://www.nature.com/articles/nrd.2017.23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crm.umontreal.ca/2018/Modern18/horaire_e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odelabs.developers.google.com/codelabs/cloud-tensorflow-mnist/#0" TargetMode="External"/><Relationship Id="rId4" Type="http://schemas.openxmlformats.org/officeDocument/2006/relationships/hyperlink" Target="https://www.coursera.org/learn/machine-learning" TargetMode="External"/><Relationship Id="rId5" Type="http://schemas.openxmlformats.org/officeDocument/2006/relationships/hyperlink" Target="https://www.kaggle.com/learn/machine-learning" TargetMode="External"/><Relationship Id="rId6" Type="http://schemas.openxmlformats.org/officeDocument/2006/relationships/hyperlink" Target="https://mlcourse.ai/prerequisites" TargetMode="External"/><Relationship Id="rId7" Type="http://schemas.openxmlformats.org/officeDocument/2006/relationships/hyperlink" Target="https://www.fast.ai/" TargetMode="External"/><Relationship Id="rId8" Type="http://schemas.openxmlformats.org/officeDocument/2006/relationships/hyperlink" Target="https://deeplearning.mit.edu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jpg"/><Relationship Id="rId4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idx="4294967295" type="title"/>
          </p:nvPr>
        </p:nvSpPr>
        <p:spPr>
          <a:xfrm>
            <a:off x="1524000" y="529975"/>
            <a:ext cx="730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>
                <a:solidFill>
                  <a:srgbClr val="1C4587"/>
                </a:solidFill>
                <a:latin typeface="Lobster"/>
                <a:ea typeface="Lobster"/>
                <a:cs typeface="Lobster"/>
                <a:sym typeface="Lobster"/>
              </a:rPr>
              <a:t> Introduction to  Machine Learning</a:t>
            </a:r>
            <a:endParaRPr sz="3600">
              <a:solidFill>
                <a:srgbClr val="1C458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400" y="1222875"/>
            <a:ext cx="4286100" cy="35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3322050" y="4563825"/>
            <a:ext cx="3992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By-Ashish Vishwakarma</a:t>
            </a:r>
            <a:endParaRPr b="1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Mtech CSE IITBhilai</a:t>
            </a:r>
            <a:endParaRPr b="1" i="0" sz="1400" u="none" cap="none" strike="noStrik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01825" y="1255075"/>
            <a:ext cx="6106025" cy="40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3975" y="2033350"/>
            <a:ext cx="3138324" cy="28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200525"/>
            <a:ext cx="8520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2"/>
                </a:solidFill>
                <a:latin typeface="Lobster"/>
                <a:ea typeface="Lobster"/>
                <a:cs typeface="Lobster"/>
                <a:sym typeface="Lobster"/>
              </a:rPr>
              <a:t>An effort to automate intellectual tasks normally performed by humans.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11700" y="1152475"/>
            <a:ext cx="8520600" cy="4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81900" y="456975"/>
            <a:ext cx="8520600" cy="4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u="sng"/>
              <a:t>Some achievement’s:</a:t>
            </a:r>
            <a:endParaRPr b="1" u="sng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Near-human-level image classification.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Near-human-level speech recognition.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Near-human-level handwriting transcription.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Improved machine translation.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Improved text-to-speech conversion.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Digital assistants such as Google Now and Amazon Alexa.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Near-human-level autonomous driving.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Improved ad targeting, as used by Google, Baidu, and Bing.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 Improved search results on the web.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Ability to answer natural-language questions.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/>
              <a:t>Superhuman Go playing.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800"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1377900" y="1557200"/>
            <a:ext cx="74544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666666"/>
                </a:solidFill>
                <a:latin typeface="Lobster"/>
                <a:ea typeface="Lobster"/>
                <a:cs typeface="Lobster"/>
                <a:sym typeface="Lobster"/>
              </a:rPr>
              <a:t>ML in basic sciences</a:t>
            </a:r>
            <a:endParaRPr sz="6000">
              <a:solidFill>
                <a:srgbClr val="66666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236200" y="471875"/>
            <a:ext cx="8520600" cy="4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u="sng"/>
              <a:t>ML In Condensed Matter Physics:</a:t>
            </a:r>
            <a:endParaRPr b="1" u="sng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i="1" lang="en" sz="1200">
                <a:solidFill>
                  <a:srgbClr val="525252"/>
                </a:solidFill>
                <a:highlight>
                  <a:srgbClr val="FFFFFF"/>
                </a:highlight>
              </a:rPr>
              <a:t>“Understanding the wavefunction of a many-particle quantum system with relevant accuracy which can pave the way for the designing of new quantum materials and devices.”</a:t>
            </a:r>
            <a:endParaRPr i="1"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 Researchers are </a:t>
            </a:r>
            <a:r>
              <a:rPr b="1" lang="en" sz="1200">
                <a:solidFill>
                  <a:srgbClr val="525252"/>
                </a:solidFill>
                <a:highlight>
                  <a:srgbClr val="FFFFFF"/>
                </a:highlight>
              </a:rPr>
              <a:t>using ML algorithms to understand the phases of matter</a:t>
            </a: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, which could lead to theoretical breakthroughs in quantum bit or even silicon</a:t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https://www.quora.com/profile/Juan-Felipe-Carrasquilla</a:t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u="sng">
                <a:solidFill>
                  <a:srgbClr val="525252"/>
                </a:solidFill>
                <a:highlight>
                  <a:srgbClr val="FFFFFF"/>
                </a:highlight>
              </a:rPr>
              <a:t>Deep Learning for Tracking in High Energy Physics:</a:t>
            </a:r>
            <a:endParaRPr b="1" u="sng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https://pdfs.semanticscholar.org/c2b3/951c35159a08d48c3624921927e98fd32302.pdf</a:t>
            </a:r>
            <a:endParaRPr sz="10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The researchers deployed an LSTM approach and proposed an</a:t>
            </a:r>
            <a:r>
              <a:rPr b="1" lang="en" sz="1200">
                <a:solidFill>
                  <a:srgbClr val="525252"/>
                </a:solidFill>
                <a:highlight>
                  <a:srgbClr val="FFFFFF"/>
                </a:highlight>
              </a:rPr>
              <a:t> end-to-end solution for the HL-LHC track pattern recognition challenge</a:t>
            </a:r>
            <a:endParaRPr b="1"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https://arxiv.org/pdf/1402.4735.pdf</a:t>
            </a:r>
            <a:endParaRPr sz="11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deep learning techniques improved the classification metric by 8 percent</a:t>
            </a:r>
            <a:endParaRPr sz="11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i="1" sz="1200">
              <a:solidFill>
                <a:srgbClr val="52525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666666"/>
                </a:solidFill>
              </a:rPr>
              <a:t>ML In Astrophysics:</a:t>
            </a:r>
            <a:endParaRPr b="1" sz="1800" u="sng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311700" y="911475"/>
            <a:ext cx="85206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solidFill>
                  <a:srgbClr val="525252"/>
                </a:solidFill>
                <a:highlight>
                  <a:srgbClr val="FFFFFF"/>
                </a:highlight>
              </a:rPr>
              <a:t> processing the wide amount of astronomical data generated which are often heterogeneous in nature.</a:t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200">
                <a:solidFill>
                  <a:srgbClr val="525252"/>
                </a:solidFill>
                <a:highlight>
                  <a:srgbClr val="FFFFFF"/>
                </a:highlight>
              </a:rPr>
              <a:t> gain data-driven insights and visualize it further</a:t>
            </a:r>
            <a:endParaRPr b="1"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https://arxiv.org/pdf/1411.5039.pdf</a:t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u="sng">
                <a:solidFill>
                  <a:srgbClr val="525252"/>
                </a:solidFill>
                <a:highlight>
                  <a:srgbClr val="FFFFFF"/>
                </a:highlight>
              </a:rPr>
              <a:t>References:</a:t>
            </a:r>
            <a:endParaRPr b="1" u="sng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151B54"/>
                </a:solidFill>
                <a:highlight>
                  <a:srgbClr val="FFFFFF"/>
                </a:highlight>
              </a:rPr>
              <a:t>PY 895 Machine Learning for Physicists. Fall 2018  </a:t>
            </a:r>
            <a:r>
              <a:rPr b="1" lang="en" sz="1600">
                <a:solidFill>
                  <a:srgbClr val="151B54"/>
                </a:solidFill>
                <a:highlight>
                  <a:srgbClr val="FFFFFF"/>
                </a:highlight>
              </a:rPr>
              <a:t> 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http://physics.bu.edu/~pankajm/PY895-ML.html</a:t>
            </a:r>
            <a:endParaRPr sz="1100">
              <a:solidFill>
                <a:srgbClr val="151B5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rgbClr val="151B54"/>
                </a:solidFill>
                <a:highlight>
                  <a:srgbClr val="FFFFFF"/>
                </a:highlight>
              </a:rPr>
              <a:t>A high-bias, low-variance introduction to Machine Learning for physicists 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https://arxiv.org/pdf/1803.08823.pdf</a:t>
            </a:r>
            <a:endParaRPr sz="1100">
              <a:solidFill>
                <a:srgbClr val="151B5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https://www.quora.com/What-are-the-connections-between-machine-learning-and-physics</a:t>
            </a:r>
            <a:endParaRPr sz="1100">
              <a:solidFill>
                <a:srgbClr val="151B5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151B5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151B5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151B5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rgbClr val="666666"/>
                </a:solidFill>
              </a:rPr>
              <a:t>Junction Tree Variational Autoencoder for Molecular Graph Generation:</a:t>
            </a:r>
            <a:endParaRPr b="1" sz="1800">
              <a:solidFill>
                <a:srgbClr val="666666"/>
              </a:solidFill>
            </a:endParaRPr>
          </a:p>
          <a:p>
            <a:pPr indent="0" lvl="0" marL="1905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en" sz="1100">
                <a:highlight>
                  <a:srgbClr val="FFFFFF"/>
                </a:highlight>
              </a:rPr>
              <a:t>automate the design of molecules based on specific chemical properties</a:t>
            </a:r>
            <a:endParaRPr b="1" sz="1100">
              <a:highlight>
                <a:srgbClr val="FFFFFF"/>
              </a:highlight>
            </a:endParaRPr>
          </a:p>
          <a:p>
            <a:pPr indent="0" lvl="0" marL="1905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https://arxiv.org/abs/1802.04364</a:t>
            </a:r>
            <a:endParaRPr sz="1100">
              <a:highlight>
                <a:srgbClr val="FFFFFF"/>
              </a:highlight>
            </a:endParaRPr>
          </a:p>
          <a:p>
            <a:pPr indent="0" lvl="0" marL="1905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en" sz="18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Using Deep Reinforcement Learning to Generate Rationales for Molecules</a:t>
            </a:r>
            <a:r>
              <a:rPr b="1" lang="en" sz="1800">
                <a:solidFill>
                  <a:srgbClr val="666666"/>
                </a:solidFill>
                <a:highlight>
                  <a:srgbClr val="FFFFFF"/>
                </a:highlight>
              </a:rPr>
              <a:t>:</a:t>
            </a:r>
            <a:endParaRPr b="1" sz="18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</a:rPr>
              <a:t>L</a:t>
            </a:r>
            <a:r>
              <a:rPr lang="en" sz="1100">
                <a:solidFill>
                  <a:srgbClr val="666666"/>
                </a:solidFill>
                <a:highlight>
                  <a:srgbClr val="FFFFFF"/>
                </a:highlight>
              </a:rPr>
              <a:t>earn to identify molecular substructures – rationales – that are associated with the target chemical property.</a:t>
            </a:r>
            <a:endParaRPr sz="11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http://chem.csail.mit.edu/deep-reinforcement-learning.pdf</a:t>
            </a:r>
            <a:endParaRPr sz="11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1905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1905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311700" y="122700"/>
            <a:ext cx="8520600" cy="4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Predicting Organic Reaction Outcomes with Weisfeiler-Lehman Network</a:t>
            </a:r>
            <a:endParaRPr b="1" u="sng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u="sng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Prediction of Organic Reaction Outcomes Using Machine Learning</a:t>
            </a:r>
            <a:endParaRPr b="1" u="sng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Convolutional Embedding of Attributed Molecular Graphs for Physical Property Prediction </a:t>
            </a:r>
            <a:endParaRPr b="1" u="sng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Automating drug discovery</a:t>
            </a:r>
            <a:endParaRPr b="1" u="sng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u="sng">
                <a:solidFill>
                  <a:srgbClr val="666666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Computational Protein Design with Deep Learning Neural Networks</a:t>
            </a:r>
            <a:endParaRPr b="1" u="sng">
              <a:solidFill>
                <a:srgbClr val="666666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rgbClr val="666666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2400" u="sng">
                <a:solidFill>
                  <a:srgbClr val="666666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References:</a:t>
            </a:r>
            <a:endParaRPr b="1" sz="2400" u="sng">
              <a:solidFill>
                <a:srgbClr val="666666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  <a:hlinkClick r:id="rId7"/>
              </a:rPr>
              <a:t>http://chem.csail.mit.edu/papers</a:t>
            </a:r>
            <a:endParaRPr sz="1100" u="sng">
              <a:solidFill>
                <a:srgbClr val="666666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>
              <a:solidFill>
                <a:schemeClr val="hlink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  <a:hlinkClick r:id="rId8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22222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401825"/>
            <a:ext cx="8520600" cy="4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1400">
                <a:solidFill>
                  <a:schemeClr val="dk1"/>
                </a:solidFill>
                <a:highlight>
                  <a:srgbClr val="FFFFFF"/>
                </a:highlight>
              </a:rPr>
              <a:t>Representation, optimization and generalization properties of deep neural networks</a:t>
            </a:r>
            <a:endParaRPr b="1" i="1"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i="1" lang="en" sz="1400">
                <a:solidFill>
                  <a:schemeClr val="dk1"/>
                </a:solidFill>
                <a:highlight>
                  <a:srgbClr val="FFFFFF"/>
                </a:highlight>
              </a:rPr>
              <a:t>Robustness in unsupervised and supervised machine </a:t>
            </a:r>
            <a:endParaRPr b="1" i="1"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i="1" lang="en" sz="1400">
                <a:solidFill>
                  <a:schemeClr val="dk1"/>
                </a:solidFill>
                <a:highlight>
                  <a:srgbClr val="FFFFFF"/>
                </a:highlight>
              </a:rPr>
              <a:t>A modular analysis of adaptive online (non-)convex optimization</a:t>
            </a:r>
            <a:endParaRPr b="1" i="1"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i="1" lang="en" u="sng">
                <a:solidFill>
                  <a:schemeClr val="dk1"/>
                </a:solidFill>
                <a:highlight>
                  <a:srgbClr val="FFFFFF"/>
                </a:highlight>
              </a:rPr>
              <a:t>References:</a:t>
            </a:r>
            <a:endParaRPr b="1" i="1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i="1"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http://www.crm.umontreal.ca/2018/Modern18/horaire_e.html</a:t>
            </a:r>
            <a:endParaRPr i="1"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i="1"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821075" y="821050"/>
            <a:ext cx="79356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7200">
                <a:solidFill>
                  <a:srgbClr val="666666"/>
                </a:solidFill>
              </a:rPr>
              <a:t>  </a:t>
            </a:r>
            <a:endParaRPr b="1" sz="7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200">
                <a:solidFill>
                  <a:srgbClr val="666666"/>
                </a:solidFill>
              </a:rPr>
              <a:t>  </a:t>
            </a:r>
            <a:r>
              <a:rPr b="1" lang="en" sz="9600">
                <a:solidFill>
                  <a:srgbClr val="666666"/>
                </a:solidFill>
                <a:latin typeface="Caveat"/>
                <a:ea typeface="Caveat"/>
                <a:cs typeface="Caveat"/>
                <a:sym typeface="Caveat"/>
              </a:rPr>
              <a:t>Some Insight !</a:t>
            </a:r>
            <a:endParaRPr sz="9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idx="2" type="body"/>
          </p:nvPr>
        </p:nvSpPr>
        <p:spPr>
          <a:xfrm>
            <a:off x="4832400" y="591100"/>
            <a:ext cx="39999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3000">
                <a:latin typeface="Lobster"/>
                <a:ea typeface="Lobster"/>
                <a:cs typeface="Lobster"/>
                <a:sym typeface="Lobster"/>
              </a:rPr>
              <a:t>Write a program to classify between dog and a cat ?</a:t>
            </a:r>
            <a:endParaRPr sz="30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375" y="362948"/>
            <a:ext cx="4520700" cy="42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2550" y="2571750"/>
            <a:ext cx="3539600" cy="1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533400" y="51956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lang="en" sz="3959">
                <a:solidFill>
                  <a:srgbClr val="434343"/>
                </a:solidFill>
              </a:rPr>
              <a:t>Algorithms:</a:t>
            </a:r>
            <a:endParaRPr b="1" sz="3959">
              <a:solidFill>
                <a:srgbClr val="434343"/>
              </a:solidFill>
            </a:endParaRPr>
          </a:p>
        </p:txBody>
      </p:sp>
      <p:pic>
        <p:nvPicPr>
          <p:cNvPr descr="F:\Training\Anup Kelkars Academy\Course Contents\Python 3\III Advanced Data Science Concepts\MachineLearningAlgorithms.png" id="241" name="Google Shape;2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8650"/>
            <a:ext cx="9143999" cy="449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533400" y="51954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" sz="3600">
                <a:solidFill>
                  <a:srgbClr val="FF0000"/>
                </a:solidFill>
              </a:rPr>
              <a:t>How does Machine Learning works?</a:t>
            </a:r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5450" y="712874"/>
            <a:ext cx="6000749" cy="430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type="title"/>
          </p:nvPr>
        </p:nvSpPr>
        <p:spPr>
          <a:xfrm>
            <a:off x="533400" y="51954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" sz="3600">
                <a:solidFill>
                  <a:srgbClr val="FF0000"/>
                </a:solidFill>
              </a:rPr>
              <a:t>Supervised Learning 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253" name="Google Shape;253;p46"/>
          <p:cNvSpPr/>
          <p:nvPr/>
        </p:nvSpPr>
        <p:spPr>
          <a:xfrm>
            <a:off x="533400" y="571500"/>
            <a:ext cx="8229600" cy="5715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600200"/>
            <a:ext cx="8229601" cy="336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/>
        </p:nvSpPr>
        <p:spPr>
          <a:xfrm>
            <a:off x="533400" y="914400"/>
            <a:ext cx="8229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model learns from the  past input data and makes future prediction as 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533400" y="51956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lang="en" sz="3959">
                <a:solidFill>
                  <a:srgbClr val="FF0000"/>
                </a:solidFill>
              </a:rPr>
              <a:t>Price of a House </a:t>
            </a:r>
            <a:endParaRPr b="1" sz="3959">
              <a:solidFill>
                <a:srgbClr val="FF0000"/>
              </a:solidFill>
            </a:endParaRPr>
          </a:p>
        </p:txBody>
      </p:sp>
      <p:sp>
        <p:nvSpPr>
          <p:cNvPr id="261" name="Google Shape;261;p47"/>
          <p:cNvSpPr/>
          <p:nvPr/>
        </p:nvSpPr>
        <p:spPr>
          <a:xfrm>
            <a:off x="533400" y="571500"/>
            <a:ext cx="8229600" cy="5715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8" y="728310"/>
            <a:ext cx="9012237" cy="428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type="title"/>
          </p:nvPr>
        </p:nvSpPr>
        <p:spPr>
          <a:xfrm>
            <a:off x="533400" y="51956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lang="en" sz="3959">
                <a:solidFill>
                  <a:srgbClr val="FF0000"/>
                </a:solidFill>
              </a:rPr>
              <a:t>Price of a House </a:t>
            </a:r>
            <a:endParaRPr b="1" sz="3959">
              <a:solidFill>
                <a:srgbClr val="FF0000"/>
              </a:solidFill>
            </a:endParaRPr>
          </a:p>
        </p:txBody>
      </p:sp>
      <p:sp>
        <p:nvSpPr>
          <p:cNvPr id="269" name="Google Shape;269;p48"/>
          <p:cNvSpPr/>
          <p:nvPr/>
        </p:nvSpPr>
        <p:spPr>
          <a:xfrm>
            <a:off x="533400" y="571500"/>
            <a:ext cx="8229600" cy="5715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60" y="766714"/>
            <a:ext cx="8258949" cy="425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533400" y="51956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lang="en" sz="3959">
                <a:solidFill>
                  <a:srgbClr val="FF0000"/>
                </a:solidFill>
              </a:rPr>
              <a:t>Price of a House </a:t>
            </a:r>
            <a:endParaRPr b="1" sz="3959">
              <a:solidFill>
                <a:srgbClr val="FF0000"/>
              </a:solidFill>
            </a:endParaRPr>
          </a:p>
        </p:txBody>
      </p:sp>
      <p:sp>
        <p:nvSpPr>
          <p:cNvPr id="277" name="Google Shape;277;p49"/>
          <p:cNvSpPr/>
          <p:nvPr/>
        </p:nvSpPr>
        <p:spPr>
          <a:xfrm>
            <a:off x="533400" y="571500"/>
            <a:ext cx="8229600" cy="5715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450" y="766715"/>
            <a:ext cx="8602719" cy="429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533400" y="51956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lang="en" sz="3959">
                <a:solidFill>
                  <a:srgbClr val="FF0000"/>
                </a:solidFill>
              </a:rPr>
              <a:t>Price of a House </a:t>
            </a:r>
            <a:endParaRPr b="1" sz="3959">
              <a:solidFill>
                <a:srgbClr val="FF0000"/>
              </a:solidFill>
            </a:endParaRPr>
          </a:p>
        </p:txBody>
      </p:sp>
      <p:sp>
        <p:nvSpPr>
          <p:cNvPr id="285" name="Google Shape;285;p50"/>
          <p:cNvSpPr/>
          <p:nvPr/>
        </p:nvSpPr>
        <p:spPr>
          <a:xfrm>
            <a:off x="533400" y="571500"/>
            <a:ext cx="8229600" cy="5715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450" y="766715"/>
            <a:ext cx="8602719" cy="429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type="title"/>
          </p:nvPr>
        </p:nvSpPr>
        <p:spPr>
          <a:xfrm>
            <a:off x="533400" y="51956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lang="en" sz="3959">
                <a:solidFill>
                  <a:srgbClr val="FF0000"/>
                </a:solidFill>
              </a:rPr>
              <a:t>Price of a House </a:t>
            </a:r>
            <a:endParaRPr b="1" sz="3959">
              <a:solidFill>
                <a:srgbClr val="FF0000"/>
              </a:solidFill>
            </a:endParaRPr>
          </a:p>
        </p:txBody>
      </p:sp>
      <p:sp>
        <p:nvSpPr>
          <p:cNvPr id="293" name="Google Shape;293;p51"/>
          <p:cNvSpPr/>
          <p:nvPr/>
        </p:nvSpPr>
        <p:spPr>
          <a:xfrm>
            <a:off x="533400" y="571500"/>
            <a:ext cx="8229600" cy="5715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450" y="728310"/>
            <a:ext cx="8525909" cy="43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/>
          <p:nvPr/>
        </p:nvSpPr>
        <p:spPr>
          <a:xfrm>
            <a:off x="1647979" y="926087"/>
            <a:ext cx="5338200" cy="570300"/>
          </a:xfrm>
          <a:prstGeom prst="flowChartAlternateProcess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52"/>
          <p:cNvSpPr txBox="1"/>
          <p:nvPr>
            <p:ph type="title"/>
          </p:nvPr>
        </p:nvSpPr>
        <p:spPr>
          <a:xfrm>
            <a:off x="533400" y="51956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959"/>
              <a:buFont typeface="Calibri"/>
              <a:buNone/>
            </a:pPr>
            <a:r>
              <a:rPr b="1" lang="en" sz="3959">
                <a:solidFill>
                  <a:srgbClr val="FF0000"/>
                </a:solidFill>
              </a:rPr>
              <a:t>Price of a House </a:t>
            </a:r>
            <a:endParaRPr b="1" sz="3959">
              <a:solidFill>
                <a:srgbClr val="FF0000"/>
              </a:solidFill>
            </a:endParaRPr>
          </a:p>
        </p:txBody>
      </p:sp>
      <p:sp>
        <p:nvSpPr>
          <p:cNvPr id="302" name="Google Shape;302;p52"/>
          <p:cNvSpPr/>
          <p:nvPr/>
        </p:nvSpPr>
        <p:spPr>
          <a:xfrm>
            <a:off x="533400" y="571500"/>
            <a:ext cx="8229600" cy="5715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52"/>
          <p:cNvSpPr txBox="1"/>
          <p:nvPr/>
        </p:nvSpPr>
        <p:spPr>
          <a:xfrm>
            <a:off x="1730030" y="926087"/>
            <a:ext cx="56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Method is Called Linear Regression 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212" y="1765245"/>
            <a:ext cx="22574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2"/>
          <p:cNvSpPr txBox="1"/>
          <p:nvPr/>
        </p:nvSpPr>
        <p:spPr>
          <a:xfrm>
            <a:off x="3438442" y="3010400"/>
            <a:ext cx="35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You Find This Line ?</a:t>
            </a:r>
            <a:endParaRPr b="1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2"/>
          <p:cNvSpPr txBox="1"/>
          <p:nvPr/>
        </p:nvSpPr>
        <p:spPr>
          <a:xfrm>
            <a:off x="3476303" y="3472065"/>
            <a:ext cx="42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 : Gradient Descent Method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533400" y="51954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" sz="3600">
                <a:solidFill>
                  <a:srgbClr val="FF0000"/>
                </a:solidFill>
              </a:rPr>
              <a:t>Un-Supervised Learning 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312" name="Google Shape;312;p53"/>
          <p:cNvSpPr/>
          <p:nvPr/>
        </p:nvSpPr>
        <p:spPr>
          <a:xfrm>
            <a:off x="533400" y="571500"/>
            <a:ext cx="8229600" cy="5715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181" y="1450180"/>
            <a:ext cx="5740526" cy="335041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3"/>
          <p:cNvSpPr txBox="1"/>
          <p:nvPr/>
        </p:nvSpPr>
        <p:spPr>
          <a:xfrm>
            <a:off x="821181" y="800100"/>
            <a:ext cx="748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Model uses unlabelled input data and allows the algorithm to act on that information without guidance </a:t>
            </a:r>
            <a:endParaRPr b="1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Machine learning: a new programming paradigm</a:t>
            </a:r>
            <a:endParaRPr b="1"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875" y="1534750"/>
            <a:ext cx="3784225" cy="2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466650" y="1648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C4587"/>
                </a:solidFill>
                <a:latin typeface="Lobster"/>
                <a:ea typeface="Lobster"/>
                <a:cs typeface="Lobster"/>
                <a:sym typeface="Lobster"/>
              </a:rPr>
              <a:t>A computer program is said to learn from experience E with respect to some class of tasks T and performance measure P, if its performance at tasks in T, as measured by P, improves with experience E</a:t>
            </a:r>
            <a:endParaRPr b="0" i="0" sz="1800" u="none" cap="none" strike="noStrike">
              <a:solidFill>
                <a:srgbClr val="1C4587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1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When to Use Machine Learning ?</a:t>
            </a:r>
            <a:endParaRPr b="1"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 u="sng"/>
              <a:t>Can’t code the rule:</a:t>
            </a:r>
            <a:r>
              <a:rPr lang="en"/>
              <a:t> When rules depend on too many factors and many of these </a:t>
            </a:r>
            <a:r>
              <a:rPr b="1" lang="en"/>
              <a:t>rules overlap</a:t>
            </a:r>
            <a:r>
              <a:rPr lang="en"/>
              <a:t> or need to be tuned very finely, it soon becomes </a:t>
            </a:r>
            <a:r>
              <a:rPr b="1" lang="en"/>
              <a:t>difficult for a human to accurately code the rules</a:t>
            </a:r>
            <a:r>
              <a:rPr lang="en"/>
              <a:t>. You can use ML to effectively solve this problem.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53" name="Google Shape;153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0475" y="1088650"/>
            <a:ext cx="4602825" cy="35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2375" y="2667762"/>
            <a:ext cx="1441665" cy="234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7"/>
          <p:cNvSpPr txBox="1"/>
          <p:nvPr/>
        </p:nvSpPr>
        <p:spPr>
          <a:xfrm>
            <a:off x="3358124" y="4487247"/>
            <a:ext cx="4108200" cy="523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Places are found 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9"/>
          <p:cNvSpPr txBox="1"/>
          <p:nvPr>
            <p:ph type="title"/>
          </p:nvPr>
        </p:nvSpPr>
        <p:spPr>
          <a:xfrm>
            <a:off x="533400" y="51954"/>
            <a:ext cx="8229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1" lang="en" sz="3600">
                <a:solidFill>
                  <a:srgbClr val="FF0000"/>
                </a:solidFill>
              </a:rPr>
              <a:t>Reinforcement Learning 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397" name="Google Shape;397;p69"/>
          <p:cNvSpPr/>
          <p:nvPr/>
        </p:nvSpPr>
        <p:spPr>
          <a:xfrm>
            <a:off x="533400" y="571500"/>
            <a:ext cx="8229600" cy="5715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69"/>
          <p:cNvSpPr txBox="1"/>
          <p:nvPr/>
        </p:nvSpPr>
        <p:spPr>
          <a:xfrm>
            <a:off x="821181" y="800100"/>
            <a:ext cx="748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Reinforcement Learning involves teaching the machine to think for itself based on its past action reward.</a:t>
            </a:r>
            <a:endParaRPr b="1" i="1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490" y="1485900"/>
            <a:ext cx="7620000" cy="337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434343"/>
                </a:solidFill>
              </a:rPr>
              <a:t>Good Starting </a:t>
            </a:r>
            <a:r>
              <a:rPr b="1" lang="en">
                <a:solidFill>
                  <a:srgbClr val="434343"/>
                </a:solidFill>
              </a:rPr>
              <a:t>point</a:t>
            </a:r>
            <a:r>
              <a:rPr b="1" lang="en">
                <a:solidFill>
                  <a:srgbClr val="434343"/>
                </a:solidFill>
              </a:rPr>
              <a:t>...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405" name="Google Shape;405;p70"/>
          <p:cNvSpPr txBox="1"/>
          <p:nvPr>
            <p:ph idx="1" type="body"/>
          </p:nvPr>
        </p:nvSpPr>
        <p:spPr>
          <a:xfrm>
            <a:off x="377775" y="1161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https://codelabs.developers.google.com/codelabs/cloud-tensorflow-mnist/#0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https://www.coursera.org/learn/machine-learning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https://www.kaggle.com/learn/machine-learning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https://mlcourse.ai/prerequisites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https://www.fast.ai/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https://deeplearning.mit.edu/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Caveat"/>
                <a:ea typeface="Caveat"/>
                <a:cs typeface="Caveat"/>
                <a:sym typeface="Caveat"/>
              </a:rPr>
              <a:t>C</a:t>
            </a:r>
            <a:r>
              <a:rPr b="1" lang="en" sz="7200">
                <a:latin typeface="Caveat"/>
                <a:ea typeface="Caveat"/>
                <a:cs typeface="Caveat"/>
                <a:sym typeface="Caveat"/>
              </a:rPr>
              <a:t>oding!</a:t>
            </a:r>
            <a:endParaRPr b="1" sz="7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Caveat"/>
                <a:ea typeface="Caveat"/>
                <a:cs typeface="Caveat"/>
                <a:sym typeface="Caveat"/>
              </a:rPr>
              <a:t>time</a:t>
            </a:r>
            <a:endParaRPr b="1" sz="72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Special Thanks!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6" name="Google Shape;416;p72"/>
          <p:cNvSpPr txBox="1"/>
          <p:nvPr>
            <p:ph idx="1" type="body"/>
          </p:nvPr>
        </p:nvSpPr>
        <p:spPr>
          <a:xfrm>
            <a:off x="457200" y="110990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31263"/>
            <a:ext cx="2789613" cy="278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712800" y="3960400"/>
            <a:ext cx="2346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Mr Vishal Sathwane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72"/>
          <p:cNvSpPr txBox="1"/>
          <p:nvPr/>
        </p:nvSpPr>
        <p:spPr>
          <a:xfrm>
            <a:off x="5253800" y="3779800"/>
            <a:ext cx="3569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Mr. Shivaram  (Prof . Vashikaran !)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550" y="1063375"/>
            <a:ext cx="3095625" cy="27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316600"/>
            <a:ext cx="8520600" cy="4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2400" u="sng">
                <a:solidFill>
                  <a:srgbClr val="444444"/>
                </a:solidFill>
                <a:highlight>
                  <a:srgbClr val="FFFFFF"/>
                </a:highlight>
              </a:rPr>
              <a:t>Can’t scale :</a:t>
            </a:r>
            <a:r>
              <a:rPr lang="en" u="sng">
                <a:solidFill>
                  <a:srgbClr val="444444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444444"/>
                </a:solidFill>
                <a:highlight>
                  <a:srgbClr val="FFFFFF"/>
                </a:highlight>
              </a:rPr>
              <a:t>You might be able to manually recognize a few hundred images and decide whether they are dog  or cat. However, this task becomes tedius for millions of emails. ML solutions are effective at handling large-scale problems.</a:t>
            </a:r>
            <a:endParaRPr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725" y="1479675"/>
            <a:ext cx="7279126" cy="3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631650"/>
            <a:ext cx="85206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You don’t need ML if you can determine a target value by </a:t>
            </a:r>
            <a:r>
              <a:rPr b="1" lang="en" u="sng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using simple rules</a:t>
            </a:r>
            <a:r>
              <a:rPr lang="en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" u="sng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computations</a:t>
            </a:r>
            <a:r>
              <a:rPr lang="en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, or </a:t>
            </a:r>
            <a:r>
              <a:rPr b="1" lang="en" u="sng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predetermined steps</a:t>
            </a: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that can be programmed without needing any data-driven learning.</a:t>
            </a:r>
            <a:endParaRPr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51825" y="424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Examples:</a:t>
            </a:r>
            <a:endParaRPr b="1"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2400"/>
              <a:t>Arithmetic operation</a:t>
            </a:r>
            <a:r>
              <a:rPr lang="en"/>
              <a:t> ,eg : ADD,SUB,MUL,..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2400"/>
              <a:t>Logical operation</a:t>
            </a:r>
            <a:r>
              <a:rPr lang="en"/>
              <a:t>,eg: AND ,OR ,NOT,....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2400"/>
              <a:t>Sorting numbers</a:t>
            </a:r>
            <a:r>
              <a:rPr lang="en"/>
              <a:t> eg: Increasing ,Decreasing.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2400"/>
              <a:t>Rule based</a:t>
            </a:r>
            <a:r>
              <a:rPr lang="en"/>
              <a:t> eg: Direct Formulas( V=IR),factorial,..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>
                <a:latin typeface="Caveat"/>
                <a:ea typeface="Caveat"/>
                <a:cs typeface="Caveat"/>
                <a:sym typeface="Caveat"/>
              </a:rPr>
              <a:t>From where idea of ML come’s from ?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latin typeface="Caveat"/>
                <a:ea typeface="Caveat"/>
                <a:cs typeface="Caveat"/>
                <a:sym typeface="Caveat"/>
              </a:rPr>
              <a:t>“AI began with an ancient wish to forge the gods.”</a:t>
            </a:r>
            <a:endParaRPr b="1" sz="48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- Pamela McCorduck, Machines Who Think, 1979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